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3" r:id="rId27"/>
    <p:sldId id="28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Abuse of Dominant Position (Cases)</a:t>
            </a:r>
            <a:endParaRPr lang="en-US" dirty="0"/>
          </a:p>
        </p:txBody>
      </p:sp>
      <p:sp>
        <p:nvSpPr>
          <p:cNvPr id="3" name="Subtitle 2"/>
          <p:cNvSpPr>
            <a:spLocks noGrp="1"/>
          </p:cNvSpPr>
          <p:nvPr>
            <p:ph type="subTitle" idx="1"/>
          </p:nvPr>
        </p:nvSpPr>
        <p:spPr/>
        <p:txBody>
          <a:bodyPr/>
          <a:lstStyle/>
          <a:p>
            <a:r>
              <a:rPr lang="en-US" dirty="0" smtClean="0"/>
              <a:t>- </a:t>
            </a:r>
            <a:r>
              <a:rPr lang="en-US" sz="2400" dirty="0" err="1" smtClean="0">
                <a:solidFill>
                  <a:schemeClr val="tx1"/>
                </a:solidFill>
              </a:rPr>
              <a:t>Carishma</a:t>
            </a:r>
            <a:r>
              <a:rPr lang="en-US" sz="2400" dirty="0" smtClean="0">
                <a:solidFill>
                  <a:schemeClr val="tx1"/>
                </a:solidFill>
              </a:rPr>
              <a:t> Singh</a:t>
            </a:r>
            <a:endParaRPr lang="en-US" sz="2400" dirty="0">
              <a:solidFill>
                <a:schemeClr val="tx1"/>
              </a:solidFill>
            </a:endParaRPr>
          </a:p>
        </p:txBody>
      </p:sp>
    </p:spTree>
    <p:extLst>
      <p:ext uri="{BB962C8B-B14F-4D97-AF65-F5344CB8AC3E}">
        <p14:creationId xmlns:p14="http://schemas.microsoft.com/office/powerpoint/2010/main" val="1268181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The </a:t>
            </a:r>
            <a:r>
              <a:rPr lang="en-US" dirty="0"/>
              <a:t>factors mentioned in 19(4) are:</a:t>
            </a:r>
            <a:br>
              <a:rPr lang="en-US" dirty="0"/>
            </a:br>
            <a:r>
              <a:rPr lang="en-US" dirty="0"/>
              <a:t/>
            </a:r>
            <a:br>
              <a:rPr lang="en-US" dirty="0"/>
            </a:br>
            <a:endParaRPr lang="en-US" dirty="0"/>
          </a:p>
        </p:txBody>
      </p:sp>
      <p:sp>
        <p:nvSpPr>
          <p:cNvPr id="3" name="Content Placeholder 2"/>
          <p:cNvSpPr>
            <a:spLocks noGrp="1"/>
          </p:cNvSpPr>
          <p:nvPr>
            <p:ph idx="1"/>
          </p:nvPr>
        </p:nvSpPr>
        <p:spPr>
          <a:xfrm>
            <a:off x="228600" y="1219200"/>
            <a:ext cx="8458200" cy="5334000"/>
          </a:xfrm>
        </p:spPr>
        <p:txBody>
          <a:bodyPr>
            <a:normAutofit fontScale="77500" lnSpcReduction="20000"/>
          </a:bodyPr>
          <a:lstStyle/>
          <a:p>
            <a:r>
              <a:rPr lang="en-US" dirty="0" smtClean="0"/>
              <a:t>Market share of the enterprise</a:t>
            </a:r>
          </a:p>
          <a:p>
            <a:r>
              <a:rPr lang="en-US" dirty="0" smtClean="0"/>
              <a:t>Size, resources</a:t>
            </a:r>
          </a:p>
          <a:p>
            <a:r>
              <a:rPr lang="en-US" dirty="0" smtClean="0"/>
              <a:t>Competitor size</a:t>
            </a:r>
          </a:p>
          <a:p>
            <a:r>
              <a:rPr lang="en-US" dirty="0" smtClean="0"/>
              <a:t>Commercial advantage</a:t>
            </a:r>
          </a:p>
          <a:p>
            <a:r>
              <a:rPr lang="en-US" dirty="0" smtClean="0"/>
              <a:t>Vertical integration</a:t>
            </a:r>
          </a:p>
          <a:p>
            <a:r>
              <a:rPr lang="en-US" dirty="0" smtClean="0"/>
              <a:t>Dependence of consumers</a:t>
            </a:r>
          </a:p>
          <a:p>
            <a:r>
              <a:rPr lang="en-US" dirty="0" smtClean="0"/>
              <a:t>Dominant position as a result of a statute</a:t>
            </a:r>
          </a:p>
          <a:p>
            <a:r>
              <a:rPr lang="en-US" dirty="0" smtClean="0"/>
              <a:t>Entry barriers</a:t>
            </a:r>
          </a:p>
          <a:p>
            <a:r>
              <a:rPr lang="en-US" dirty="0" smtClean="0"/>
              <a:t>Countervailing buying power</a:t>
            </a:r>
          </a:p>
          <a:p>
            <a:r>
              <a:rPr lang="en-US" dirty="0" smtClean="0"/>
              <a:t>Market size and structure</a:t>
            </a:r>
          </a:p>
          <a:p>
            <a:r>
              <a:rPr lang="en-US" dirty="0" smtClean="0"/>
              <a:t>Social obligation and costs</a:t>
            </a:r>
          </a:p>
          <a:p>
            <a:r>
              <a:rPr lang="en-US" dirty="0" smtClean="0"/>
              <a:t>Contribution to economic development</a:t>
            </a:r>
          </a:p>
          <a:p>
            <a:r>
              <a:rPr lang="en-US" dirty="0" smtClean="0"/>
              <a:t>Other factors</a:t>
            </a:r>
          </a:p>
        </p:txBody>
      </p:sp>
    </p:spTree>
    <p:extLst>
      <p:ext uri="{BB962C8B-B14F-4D97-AF65-F5344CB8AC3E}">
        <p14:creationId xmlns:p14="http://schemas.microsoft.com/office/powerpoint/2010/main" val="2505721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CCI </a:t>
            </a:r>
            <a:r>
              <a:rPr lang="en-US" dirty="0"/>
              <a:t>found:</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DLF had the highest market share (45%)</a:t>
            </a:r>
          </a:p>
          <a:p>
            <a:r>
              <a:rPr lang="en-US" dirty="0" smtClean="0"/>
              <a:t>Closest competitor’s share was less than half of DLF’s share</a:t>
            </a:r>
          </a:p>
          <a:p>
            <a:r>
              <a:rPr lang="en-US" dirty="0" smtClean="0"/>
              <a:t>DLF had an early mover’s advantage as now real estate owners are finding entry barriers in the same market due to high costs and brand value of DLF</a:t>
            </a:r>
          </a:p>
          <a:p>
            <a:r>
              <a:rPr lang="en-US" dirty="0" smtClean="0"/>
              <a:t>The enjoyed vertical integration, and financial strength and therefore</a:t>
            </a:r>
          </a:p>
          <a:p>
            <a:pPr>
              <a:buFont typeface="Wingdings" panose="05000000000000000000" pitchFamily="2" charset="2"/>
              <a:buChar char="ü"/>
            </a:pPr>
            <a:r>
              <a:rPr lang="en-US" dirty="0" smtClean="0"/>
              <a:t>There were no competitive constraints on DLF which could operate independently of market forces</a:t>
            </a:r>
          </a:p>
          <a:p>
            <a:pPr>
              <a:buFont typeface="Wingdings" panose="05000000000000000000" pitchFamily="2" charset="2"/>
              <a:buChar char="ü"/>
            </a:pPr>
            <a:r>
              <a:rPr lang="en-US" dirty="0" smtClean="0"/>
              <a:t>And could affect consumers, competitors and Relevant market in its favor. – </a:t>
            </a:r>
            <a:r>
              <a:rPr lang="en-US" u="sng" dirty="0" smtClean="0"/>
              <a:t>s. 4(2) Explanation</a:t>
            </a:r>
            <a:endParaRPr lang="en-US" u="sng" dirty="0"/>
          </a:p>
        </p:txBody>
      </p:sp>
    </p:spTree>
    <p:extLst>
      <p:ext uri="{BB962C8B-B14F-4D97-AF65-F5344CB8AC3E}">
        <p14:creationId xmlns:p14="http://schemas.microsoft.com/office/powerpoint/2010/main" val="3537378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DLF’s contentions that its market share included the stronghold it held in </a:t>
            </a:r>
            <a:r>
              <a:rPr lang="en-US" smtClean="0"/>
              <a:t>other markets (retail) </a:t>
            </a:r>
            <a:r>
              <a:rPr lang="en-US" dirty="0" smtClean="0"/>
              <a:t>apart from real estate and that its terms and conditions were a part of usual business practice were rejected by the CCI.</a:t>
            </a:r>
            <a:endParaRPr lang="en-US" dirty="0"/>
          </a:p>
        </p:txBody>
      </p:sp>
    </p:spTree>
    <p:extLst>
      <p:ext uri="{BB962C8B-B14F-4D97-AF65-F5344CB8AC3E}">
        <p14:creationId xmlns:p14="http://schemas.microsoft.com/office/powerpoint/2010/main" val="3105771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Was there an abuse of DP?</a:t>
            </a:r>
            <a:endParaRPr lang="en-US" dirty="0"/>
          </a:p>
        </p:txBody>
      </p:sp>
      <p:sp>
        <p:nvSpPr>
          <p:cNvPr id="3" name="Content Placeholder 2"/>
          <p:cNvSpPr>
            <a:spLocks noGrp="1"/>
          </p:cNvSpPr>
          <p:nvPr>
            <p:ph idx="1"/>
          </p:nvPr>
        </p:nvSpPr>
        <p:spPr/>
        <p:txBody>
          <a:bodyPr>
            <a:normAutofit fontScale="92500"/>
          </a:bodyPr>
          <a:lstStyle/>
          <a:p>
            <a:r>
              <a:rPr lang="en-US" dirty="0" smtClean="0"/>
              <a:t>The provisional booking agreements were signed by buyers AFTER having paid substantial costs. There was no true freedom to object</a:t>
            </a:r>
          </a:p>
          <a:p>
            <a:r>
              <a:rPr lang="en-US" dirty="0" smtClean="0"/>
              <a:t>The ‘usual terms of practice’ used by DLF  put forth unfair terms of trade. Precedent- Central Inland Water Transport Co. v. </a:t>
            </a:r>
            <a:r>
              <a:rPr lang="en-US" dirty="0" err="1" smtClean="0"/>
              <a:t>Brojo</a:t>
            </a:r>
            <a:r>
              <a:rPr lang="en-US" dirty="0" smtClean="0"/>
              <a:t> </a:t>
            </a:r>
            <a:r>
              <a:rPr lang="en-US" dirty="0" err="1" smtClean="0"/>
              <a:t>Nath</a:t>
            </a:r>
            <a:r>
              <a:rPr lang="en-US" dirty="0" smtClean="0"/>
              <a:t> </a:t>
            </a:r>
            <a:r>
              <a:rPr lang="en-US" dirty="0" err="1" smtClean="0"/>
              <a:t>Ganguly</a:t>
            </a:r>
            <a:r>
              <a:rPr lang="en-US" dirty="0" smtClean="0"/>
              <a:t> which said that a fair agreement needed same bargaining power which was denied in standard form contracts.</a:t>
            </a:r>
            <a:endParaRPr lang="en-US" dirty="0"/>
          </a:p>
        </p:txBody>
      </p:sp>
    </p:spTree>
    <p:extLst>
      <p:ext uri="{BB962C8B-B14F-4D97-AF65-F5344CB8AC3E}">
        <p14:creationId xmlns:p14="http://schemas.microsoft.com/office/powerpoint/2010/main" val="1999360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DLF had a unilateral power to change clauses in the agreement</a:t>
            </a:r>
          </a:p>
          <a:p>
            <a:r>
              <a:rPr lang="en-US" dirty="0" smtClean="0"/>
              <a:t>Time was of essence in terms of </a:t>
            </a:r>
            <a:r>
              <a:rPr lang="en-US" dirty="0" err="1" smtClean="0"/>
              <a:t>allottes</a:t>
            </a:r>
            <a:r>
              <a:rPr lang="en-US" dirty="0" smtClean="0"/>
              <a:t> payments but not in terms of DLF’s construction. Initial defaults in applying for sanction of building plan led to a delay of several months. This foreseeable delay was also concealed.</a:t>
            </a:r>
          </a:p>
          <a:p>
            <a:r>
              <a:rPr lang="en-US" dirty="0" smtClean="0"/>
              <a:t>Unilateral decision on increase in number of floors. No proportionate reduction in price of existing </a:t>
            </a:r>
            <a:r>
              <a:rPr lang="en-US" dirty="0" err="1" smtClean="0"/>
              <a:t>allottes</a:t>
            </a:r>
            <a:r>
              <a:rPr lang="en-US" dirty="0" smtClean="0"/>
              <a:t>. The decision was also in violation of Haryana Apartment ownership Act and many other factors led to the decision by CCI</a:t>
            </a:r>
            <a:endParaRPr lang="en-US" dirty="0"/>
          </a:p>
        </p:txBody>
      </p:sp>
    </p:spTree>
    <p:extLst>
      <p:ext uri="{BB962C8B-B14F-4D97-AF65-F5344CB8AC3E}">
        <p14:creationId xmlns:p14="http://schemas.microsoft.com/office/powerpoint/2010/main" val="4261595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DLF was held liable for Abuse of dominant position under s. 4 of the Act. </a:t>
            </a:r>
          </a:p>
          <a:p>
            <a:r>
              <a:rPr lang="en-US" dirty="0" smtClean="0"/>
              <a:t>Cease and desist orders were issued against DLF</a:t>
            </a:r>
          </a:p>
          <a:p>
            <a:r>
              <a:rPr lang="en-US" dirty="0" smtClean="0"/>
              <a:t>A hefty penalty was charged</a:t>
            </a:r>
          </a:p>
          <a:p>
            <a:r>
              <a:rPr lang="en-US" dirty="0" smtClean="0"/>
              <a:t>CCI also recommended that the government should formulate real estate regulations</a:t>
            </a:r>
          </a:p>
          <a:p>
            <a:r>
              <a:rPr lang="en-US" dirty="0" smtClean="0"/>
              <a:t>Upon appeal, the decision of the CCI was upheld by COMPAT </a:t>
            </a:r>
            <a:endParaRPr lang="en-US" dirty="0"/>
          </a:p>
        </p:txBody>
      </p:sp>
    </p:spTree>
    <p:extLst>
      <p:ext uri="{BB962C8B-B14F-4D97-AF65-F5344CB8AC3E}">
        <p14:creationId xmlns:p14="http://schemas.microsoft.com/office/powerpoint/2010/main" val="554448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Indian Exhibition Industry Association v. Ministry of Commerce &amp; Industry and ITPO</a:t>
            </a:r>
            <a:endParaRPr lang="en-US" sz="3600" dirty="0"/>
          </a:p>
        </p:txBody>
      </p:sp>
      <p:sp>
        <p:nvSpPr>
          <p:cNvPr id="3" name="Content Placeholder 2"/>
          <p:cNvSpPr>
            <a:spLocks noGrp="1"/>
          </p:cNvSpPr>
          <p:nvPr>
            <p:ph idx="1"/>
          </p:nvPr>
        </p:nvSpPr>
        <p:spPr/>
        <p:txBody>
          <a:bodyPr/>
          <a:lstStyle/>
          <a:p>
            <a:r>
              <a:rPr lang="en-US" dirty="0" smtClean="0"/>
              <a:t>Ministry of commerce (OP1) is responsible for policy formulation, </a:t>
            </a:r>
            <a:r>
              <a:rPr lang="en-US" dirty="0" err="1" smtClean="0"/>
              <a:t>devp</a:t>
            </a:r>
            <a:r>
              <a:rPr lang="en-US" dirty="0" smtClean="0"/>
              <a:t>. Of trade fairs and exhibitions, and supporting its orderly growth</a:t>
            </a:r>
          </a:p>
          <a:p>
            <a:r>
              <a:rPr lang="en-US" dirty="0" smtClean="0"/>
              <a:t>ITPO is owned and administratively controlled by GOI. It promotes external trade, gives approvals for exhibitions, frames guidelines  and also conducts/</a:t>
            </a:r>
            <a:r>
              <a:rPr lang="en-US" dirty="0" err="1" smtClean="0"/>
              <a:t>organises</a:t>
            </a:r>
            <a:r>
              <a:rPr lang="en-US" dirty="0" smtClean="0"/>
              <a:t> exhibitions and trade shows at </a:t>
            </a:r>
            <a:r>
              <a:rPr lang="en-US" dirty="0" err="1" smtClean="0"/>
              <a:t>Pragati</a:t>
            </a:r>
            <a:r>
              <a:rPr lang="en-US" dirty="0" smtClean="0"/>
              <a:t> </a:t>
            </a:r>
            <a:r>
              <a:rPr lang="en-US" dirty="0" err="1" smtClean="0"/>
              <a:t>Maidan</a:t>
            </a:r>
            <a:endParaRPr lang="en-US" dirty="0" smtClean="0"/>
          </a:p>
          <a:p>
            <a:pPr marL="0" indent="0">
              <a:buNone/>
            </a:pPr>
            <a:endParaRPr lang="en-US" dirty="0"/>
          </a:p>
        </p:txBody>
      </p:sp>
    </p:spTree>
    <p:extLst>
      <p:ext uri="{BB962C8B-B14F-4D97-AF65-F5344CB8AC3E}">
        <p14:creationId xmlns:p14="http://schemas.microsoft.com/office/powerpoint/2010/main" val="1027995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The main contention against ITPO is as follows:</a:t>
            </a:r>
          </a:p>
          <a:p>
            <a:r>
              <a:rPr lang="en-US" dirty="0" smtClean="0"/>
              <a:t>Parameters for exhibition organizers set by ITPO are different</a:t>
            </a:r>
          </a:p>
          <a:p>
            <a:r>
              <a:rPr lang="en-US" dirty="0" smtClean="0"/>
              <a:t>Time gap requirements stipulated by ITPO between 2 exhibitions of similar profile are not consistent. There are huge differences in time required </a:t>
            </a:r>
            <a:r>
              <a:rPr lang="en-US" dirty="0"/>
              <a:t>before and </a:t>
            </a:r>
            <a:r>
              <a:rPr lang="en-US" dirty="0" smtClean="0"/>
              <a:t>after third party events </a:t>
            </a:r>
            <a:r>
              <a:rPr lang="en-US" dirty="0" err="1" smtClean="0"/>
              <a:t>i.e</a:t>
            </a:r>
            <a:r>
              <a:rPr lang="en-US" dirty="0" smtClean="0"/>
              <a:t> 15 days and that required before and after ITPO events (90 days and 45 days respectively)</a:t>
            </a:r>
            <a:endParaRPr lang="en-US" dirty="0"/>
          </a:p>
        </p:txBody>
      </p:sp>
    </p:spTree>
    <p:extLst>
      <p:ext uri="{BB962C8B-B14F-4D97-AF65-F5344CB8AC3E}">
        <p14:creationId xmlns:p14="http://schemas.microsoft.com/office/powerpoint/2010/main" val="2022839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ITPO also puts forth unreasonable and arbitrary conditions on exhibitors like-</a:t>
            </a:r>
          </a:p>
          <a:p>
            <a:r>
              <a:rPr lang="en-US" dirty="0" smtClean="0"/>
              <a:t>Compulsory foyer areas</a:t>
            </a:r>
          </a:p>
          <a:p>
            <a:r>
              <a:rPr lang="en-US" dirty="0" smtClean="0"/>
              <a:t>Housekeeping agency as empaneled by ITPO to be used</a:t>
            </a:r>
          </a:p>
          <a:p>
            <a:r>
              <a:rPr lang="en-US" dirty="0" smtClean="0"/>
              <a:t>Invoicing charges to include the above mentioned cost in case of third party events but not in case of ITPO exhibitions</a:t>
            </a:r>
          </a:p>
          <a:p>
            <a:endParaRPr lang="en-US" dirty="0"/>
          </a:p>
        </p:txBody>
      </p:sp>
    </p:spTree>
    <p:extLst>
      <p:ext uri="{BB962C8B-B14F-4D97-AF65-F5344CB8AC3E}">
        <p14:creationId xmlns:p14="http://schemas.microsoft.com/office/powerpoint/2010/main" val="385575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dual role of ITPO as a regulator and a organizer of exhibitions is contended to give it unreasonable powers which are said to lead to abuse.</a:t>
            </a:r>
            <a:endParaRPr lang="en-US" dirty="0"/>
          </a:p>
        </p:txBody>
      </p:sp>
    </p:spTree>
    <p:extLst>
      <p:ext uri="{BB962C8B-B14F-4D97-AF65-F5344CB8AC3E}">
        <p14:creationId xmlns:p14="http://schemas.microsoft.com/office/powerpoint/2010/main" val="1862284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Belaire</a:t>
            </a:r>
            <a:r>
              <a:rPr lang="en-US" dirty="0" smtClean="0"/>
              <a:t> Apartment Owners’ Association v. DLF Ltd. And HUDA</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present case was an appeal against the first order of CCI (DLF Ltd. V </a:t>
            </a:r>
            <a:r>
              <a:rPr lang="en-US" dirty="0" err="1" smtClean="0"/>
              <a:t>Belaire</a:t>
            </a:r>
            <a:r>
              <a:rPr lang="en-US" dirty="0" smtClean="0"/>
              <a:t> owners’ association)</a:t>
            </a:r>
          </a:p>
          <a:p>
            <a:r>
              <a:rPr lang="en-US" dirty="0" smtClean="0"/>
              <a:t>Informant- Apartment owners’ association (formed by the </a:t>
            </a:r>
            <a:r>
              <a:rPr lang="en-US" dirty="0" err="1" smtClean="0"/>
              <a:t>allottes</a:t>
            </a:r>
            <a:r>
              <a:rPr lang="en-US" dirty="0" smtClean="0"/>
              <a:t>)</a:t>
            </a:r>
          </a:p>
          <a:p>
            <a:r>
              <a:rPr lang="en-US" dirty="0" smtClean="0"/>
              <a:t>Apartment: DLF city, phase V, Gurgaon</a:t>
            </a:r>
          </a:p>
          <a:p>
            <a:r>
              <a:rPr lang="en-US" dirty="0" smtClean="0"/>
              <a:t>OP1- DLF (a public limited company)</a:t>
            </a:r>
          </a:p>
        </p:txBody>
      </p:sp>
    </p:spTree>
    <p:extLst>
      <p:ext uri="{BB962C8B-B14F-4D97-AF65-F5344CB8AC3E}">
        <p14:creationId xmlns:p14="http://schemas.microsoft.com/office/powerpoint/2010/main" val="9668077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Relevant market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Relevant product market- Identified as ‘provision of venue for organizing national/ international exhibitions and trade fairs.’</a:t>
            </a:r>
          </a:p>
          <a:p>
            <a:r>
              <a:rPr lang="en-US" dirty="0" smtClean="0"/>
              <a:t>Relevant Geographical Market- identified as ‘</a:t>
            </a:r>
            <a:r>
              <a:rPr lang="en-US" dirty="0"/>
              <a:t>D</a:t>
            </a:r>
            <a:r>
              <a:rPr lang="en-US" dirty="0" smtClean="0"/>
              <a:t>elhi’. Being the capital with well established transportation facilities, easier approvals, central location of </a:t>
            </a:r>
            <a:r>
              <a:rPr lang="en-US" dirty="0" err="1" smtClean="0"/>
              <a:t>Pragati</a:t>
            </a:r>
            <a:r>
              <a:rPr lang="en-US" dirty="0" smtClean="0"/>
              <a:t> </a:t>
            </a:r>
            <a:r>
              <a:rPr lang="en-US" dirty="0" err="1" smtClean="0"/>
              <a:t>Maidan</a:t>
            </a:r>
            <a:r>
              <a:rPr lang="en-US" dirty="0" smtClean="0"/>
              <a:t>, and the popularity of the trade fair since 1977 establishes that a customer would not substitute this venue for any other place.</a:t>
            </a:r>
            <a:endParaRPr lang="en-US" dirty="0"/>
          </a:p>
        </p:txBody>
      </p:sp>
    </p:spTree>
    <p:extLst>
      <p:ext uri="{BB962C8B-B14F-4D97-AF65-F5344CB8AC3E}">
        <p14:creationId xmlns:p14="http://schemas.microsoft.com/office/powerpoint/2010/main" val="15881295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Dominance</a:t>
            </a:r>
            <a:endParaRPr lang="en-US" dirty="0"/>
          </a:p>
        </p:txBody>
      </p:sp>
      <p:sp>
        <p:nvSpPr>
          <p:cNvPr id="3" name="Content Placeholder 2"/>
          <p:cNvSpPr>
            <a:spLocks noGrp="1"/>
          </p:cNvSpPr>
          <p:nvPr>
            <p:ph idx="1"/>
          </p:nvPr>
        </p:nvSpPr>
        <p:spPr/>
        <p:txBody>
          <a:bodyPr/>
          <a:lstStyle/>
          <a:p>
            <a:r>
              <a:rPr lang="en-US" dirty="0" smtClean="0"/>
              <a:t>There were no other competitors in the relevant market. This fact coupled with the multiple roles adorned by the ITPO in terms of regulator, organizer, policy formulator created a unparalleled dominance of ITPO in the relevant market</a:t>
            </a:r>
            <a:endParaRPr lang="en-US" dirty="0"/>
          </a:p>
        </p:txBody>
      </p:sp>
    </p:spTree>
    <p:extLst>
      <p:ext uri="{BB962C8B-B14F-4D97-AF65-F5344CB8AC3E}">
        <p14:creationId xmlns:p14="http://schemas.microsoft.com/office/powerpoint/2010/main" val="297876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Abuse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As accepted by OP2 itself- </a:t>
            </a:r>
            <a:r>
              <a:rPr lang="en-US" dirty="0" err="1" smtClean="0"/>
              <a:t>Pragati</a:t>
            </a:r>
            <a:r>
              <a:rPr lang="en-US" dirty="0" smtClean="0"/>
              <a:t> </a:t>
            </a:r>
            <a:r>
              <a:rPr lang="en-US" dirty="0" err="1" smtClean="0"/>
              <a:t>Maidan</a:t>
            </a:r>
            <a:r>
              <a:rPr lang="en-US" dirty="0" smtClean="0"/>
              <a:t> is the largest venue for exhibitions and lies in a prime location in the capital.</a:t>
            </a:r>
          </a:p>
          <a:p>
            <a:r>
              <a:rPr lang="en-US" dirty="0" smtClean="0"/>
              <a:t>The time gap restriction were amended by ITPO but were still considered discriminatory. CCI said time gap may have an economic rationale but discriminatory time gap is unwelcomed</a:t>
            </a:r>
          </a:p>
          <a:p>
            <a:r>
              <a:rPr lang="en-US" dirty="0" smtClean="0"/>
              <a:t>Investigation suggested that the first come first allotment rule was disregarded for ITPO exhibitions and it took a long time in allotment dates.</a:t>
            </a:r>
            <a:endParaRPr lang="en-US" dirty="0"/>
          </a:p>
        </p:txBody>
      </p:sp>
    </p:spTree>
    <p:extLst>
      <p:ext uri="{BB962C8B-B14F-4D97-AF65-F5344CB8AC3E}">
        <p14:creationId xmlns:p14="http://schemas.microsoft.com/office/powerpoint/2010/main" val="740585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The abusive conditions (foyer area, housecleaning </a:t>
            </a:r>
            <a:r>
              <a:rPr lang="en-US" dirty="0" err="1" smtClean="0"/>
              <a:t>etc</a:t>
            </a:r>
            <a:r>
              <a:rPr lang="en-US" dirty="0" smtClean="0"/>
              <a:t>) as put forth were not considered abusive by CCI as they were not of competition law concern.</a:t>
            </a:r>
          </a:p>
          <a:p>
            <a:r>
              <a:rPr lang="en-US" dirty="0" smtClean="0"/>
              <a:t>OP2’s defense that it was responsible to promote trade and to assist enterprises to access markets for which it had to keep costs reasonable when compared with 3</a:t>
            </a:r>
            <a:r>
              <a:rPr lang="en-US" baseline="30000" dirty="0" smtClean="0"/>
              <a:t>rd</a:t>
            </a:r>
            <a:r>
              <a:rPr lang="en-US" dirty="0" smtClean="0"/>
              <a:t> parties was accepted by CCI as a reasonable explanation for not including these additional costs in their invoicing charge.</a:t>
            </a:r>
            <a:endParaRPr lang="en-US" dirty="0"/>
          </a:p>
        </p:txBody>
      </p:sp>
    </p:spTree>
    <p:extLst>
      <p:ext uri="{BB962C8B-B14F-4D97-AF65-F5344CB8AC3E}">
        <p14:creationId xmlns:p14="http://schemas.microsoft.com/office/powerpoint/2010/main" val="4161577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Indian Exhibition Industry Association contended abuse by ITPO under s. 4(2)(b)(</a:t>
            </a:r>
            <a:r>
              <a:rPr lang="en-US" dirty="0" err="1" smtClean="0"/>
              <a:t>i</a:t>
            </a:r>
            <a:r>
              <a:rPr lang="en-US" dirty="0" smtClean="0"/>
              <a:t>), s.4(2)(c), s.4(2)(e) and could sustain the same.</a:t>
            </a:r>
            <a:endParaRPr lang="en-US" dirty="0"/>
          </a:p>
          <a:p>
            <a:r>
              <a:rPr lang="en-US" dirty="0" smtClean="0"/>
              <a:t>After considering s. 4 read with the plus factors of s.19(4) CCI issued cease and desist orders against ITPO. It considered the mitigating factor that the time gap restrictions were amended when asked, and the ITPO made some self submissions and admissions and hence ordered a reduced penalty of 2% of the average turnover of the last 3 preceding financial years.</a:t>
            </a:r>
            <a:endParaRPr lang="en-US" dirty="0"/>
          </a:p>
        </p:txBody>
      </p:sp>
    </p:spTree>
    <p:extLst>
      <p:ext uri="{BB962C8B-B14F-4D97-AF65-F5344CB8AC3E}">
        <p14:creationId xmlns:p14="http://schemas.microsoft.com/office/powerpoint/2010/main" val="3785833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MCX Stock exchange Ltd. </a:t>
            </a:r>
            <a:r>
              <a:rPr lang="en-US" u="sng" dirty="0" smtClean="0"/>
              <a:t>v. </a:t>
            </a:r>
            <a:r>
              <a:rPr lang="en-US" u="sng" dirty="0"/>
              <a:t>National Stock Exchange of India</a:t>
            </a:r>
          </a:p>
        </p:txBody>
      </p:sp>
      <p:sp>
        <p:nvSpPr>
          <p:cNvPr id="3" name="Content Placeholder 2"/>
          <p:cNvSpPr>
            <a:spLocks noGrp="1"/>
          </p:cNvSpPr>
          <p:nvPr>
            <p:ph idx="1"/>
          </p:nvPr>
        </p:nvSpPr>
        <p:spPr/>
        <p:txBody>
          <a:bodyPr/>
          <a:lstStyle/>
          <a:p>
            <a:r>
              <a:rPr lang="en-US" dirty="0" smtClean="0"/>
              <a:t>Predatory pricing</a:t>
            </a:r>
          </a:p>
          <a:p>
            <a:r>
              <a:rPr lang="en-US" dirty="0" smtClean="0"/>
              <a:t>Relevant market different for different sub sections?</a:t>
            </a:r>
            <a:endParaRPr lang="en-US" dirty="0"/>
          </a:p>
        </p:txBody>
      </p:sp>
    </p:spTree>
    <p:extLst>
      <p:ext uri="{BB962C8B-B14F-4D97-AF65-F5344CB8AC3E}">
        <p14:creationId xmlns:p14="http://schemas.microsoft.com/office/powerpoint/2010/main" val="26253181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u="sng" dirty="0" smtClean="0"/>
              <a:t>Fast track call cab Pvt. Ltd &amp; </a:t>
            </a:r>
            <a:r>
              <a:rPr lang="en-US" sz="3200" u="sng" dirty="0" err="1" smtClean="0"/>
              <a:t>Meru</a:t>
            </a:r>
            <a:r>
              <a:rPr lang="en-US" sz="3200" u="sng" dirty="0" smtClean="0"/>
              <a:t> travel solutions Pvt. Ltd v. ANI technologies Pvt. Ltd</a:t>
            </a:r>
            <a:endParaRPr lang="en-US" sz="3200" u="sng" dirty="0"/>
          </a:p>
        </p:txBody>
      </p:sp>
      <p:sp>
        <p:nvSpPr>
          <p:cNvPr id="3" name="Content Placeholder 2"/>
          <p:cNvSpPr>
            <a:spLocks noGrp="1"/>
          </p:cNvSpPr>
          <p:nvPr>
            <p:ph idx="1"/>
          </p:nvPr>
        </p:nvSpPr>
        <p:spPr/>
        <p:txBody>
          <a:bodyPr/>
          <a:lstStyle/>
          <a:p>
            <a:r>
              <a:rPr lang="en-US" dirty="0" smtClean="0"/>
              <a:t>Can abuse exist in the absence of dominant position?</a:t>
            </a:r>
            <a:endParaRPr lang="en-US" dirty="0"/>
          </a:p>
        </p:txBody>
      </p:sp>
    </p:spTree>
    <p:extLst>
      <p:ext uri="{BB962C8B-B14F-4D97-AF65-F5344CB8AC3E}">
        <p14:creationId xmlns:p14="http://schemas.microsoft.com/office/powerpoint/2010/main" val="39599734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Matrimony.com v. Google</a:t>
            </a:r>
            <a:endParaRPr lang="en-US" u="sng" dirty="0"/>
          </a:p>
        </p:txBody>
      </p:sp>
      <p:sp>
        <p:nvSpPr>
          <p:cNvPr id="3" name="Content Placeholder 2"/>
          <p:cNvSpPr>
            <a:spLocks noGrp="1"/>
          </p:cNvSpPr>
          <p:nvPr>
            <p:ph idx="1"/>
          </p:nvPr>
        </p:nvSpPr>
        <p:spPr/>
        <p:txBody>
          <a:bodyPr/>
          <a:lstStyle/>
          <a:p>
            <a:r>
              <a:rPr lang="en-US" dirty="0" smtClean="0"/>
              <a:t>Antitrust intervention in digital market</a:t>
            </a:r>
          </a:p>
          <a:p>
            <a:r>
              <a:rPr lang="en-US" dirty="0" smtClean="0"/>
              <a:t>The balance between addressing consumer harm and nurturing innovation</a:t>
            </a:r>
            <a:endParaRPr lang="en-US" dirty="0"/>
          </a:p>
        </p:txBody>
      </p:sp>
    </p:spTree>
    <p:extLst>
      <p:ext uri="{BB962C8B-B14F-4D97-AF65-F5344CB8AC3E}">
        <p14:creationId xmlns:p14="http://schemas.microsoft.com/office/powerpoint/2010/main" val="4063859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u="sng" dirty="0" smtClean="0"/>
              <a:t>Informant’s main contentions</a:t>
            </a:r>
            <a:r>
              <a:rPr lang="en-US" dirty="0" smtClean="0"/>
              <a:t>: </a:t>
            </a:r>
          </a:p>
          <a:p>
            <a:r>
              <a:rPr lang="en-US" dirty="0" smtClean="0"/>
              <a:t>Unfair and unreasonable conditions imposed upon allotted owners in the buyer’s agreement.</a:t>
            </a:r>
          </a:p>
          <a:p>
            <a:r>
              <a:rPr lang="en-US" dirty="0" smtClean="0"/>
              <a:t>Non uniformity in brochure issued by OP1 and the agreement</a:t>
            </a:r>
          </a:p>
          <a:p>
            <a:pPr marL="0" indent="0">
              <a:buNone/>
            </a:pPr>
            <a:endParaRPr lang="en-US" dirty="0"/>
          </a:p>
        </p:txBody>
      </p:sp>
    </p:spTree>
    <p:extLst>
      <p:ext uri="{BB962C8B-B14F-4D97-AF65-F5344CB8AC3E}">
        <p14:creationId xmlns:p14="http://schemas.microsoft.com/office/powerpoint/2010/main" val="1882008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 19(4) read with s.4 (2)</a:t>
            </a:r>
            <a:endParaRPr lang="en-US" dirty="0"/>
          </a:p>
        </p:txBody>
      </p:sp>
      <p:sp>
        <p:nvSpPr>
          <p:cNvPr id="3" name="Content Placeholder 2"/>
          <p:cNvSpPr>
            <a:spLocks noGrp="1"/>
          </p:cNvSpPr>
          <p:nvPr>
            <p:ph idx="1"/>
          </p:nvPr>
        </p:nvSpPr>
        <p:spPr/>
        <p:txBody>
          <a:bodyPr/>
          <a:lstStyle/>
          <a:p>
            <a:r>
              <a:rPr lang="en-US" dirty="0" smtClean="0"/>
              <a:t>CCI found a prima facie case established and hence caused an investigation to be made by the DG s. 26(1) </a:t>
            </a:r>
          </a:p>
          <a:p>
            <a:r>
              <a:rPr lang="en-US" dirty="0" smtClean="0"/>
              <a:t>DG submitted the report under s. 26(3)</a:t>
            </a:r>
          </a:p>
          <a:p>
            <a:r>
              <a:rPr lang="en-US" dirty="0" smtClean="0"/>
              <a:t>As recommended by the report, there was a contravention of provisions of this Act (abuse of dominant position) </a:t>
            </a:r>
            <a:endParaRPr lang="en-US" dirty="0"/>
          </a:p>
        </p:txBody>
      </p:sp>
    </p:spTree>
    <p:extLst>
      <p:ext uri="{BB962C8B-B14F-4D97-AF65-F5344CB8AC3E}">
        <p14:creationId xmlns:p14="http://schemas.microsoft.com/office/powerpoint/2010/main" val="4281856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issues discussed by CCI </a:t>
            </a:r>
            <a:endParaRPr lang="en-US" dirty="0"/>
          </a:p>
        </p:txBody>
      </p:sp>
      <p:sp>
        <p:nvSpPr>
          <p:cNvPr id="3" name="Content Placeholder 2"/>
          <p:cNvSpPr>
            <a:spLocks noGrp="1"/>
          </p:cNvSpPr>
          <p:nvPr>
            <p:ph idx="1"/>
          </p:nvPr>
        </p:nvSpPr>
        <p:spPr/>
        <p:txBody>
          <a:bodyPr/>
          <a:lstStyle/>
          <a:p>
            <a:r>
              <a:rPr lang="en-US" dirty="0" smtClean="0"/>
              <a:t>JURISDICTION OF THE ACT</a:t>
            </a:r>
          </a:p>
          <a:p>
            <a:pPr marL="0" indent="0">
              <a:buNone/>
            </a:pPr>
            <a:r>
              <a:rPr lang="en-US" dirty="0" smtClean="0"/>
              <a:t>The housing activities undertaken by DLF fell under the category of ‘services’</a:t>
            </a:r>
          </a:p>
          <a:p>
            <a:pPr marL="0" indent="0">
              <a:buNone/>
            </a:pPr>
            <a:r>
              <a:rPr lang="en-US" dirty="0" smtClean="0"/>
              <a:t>Since DLF laid down unfair conditions and set unfair standards of business practice, the CCI intervened in the matter</a:t>
            </a:r>
            <a:endParaRPr lang="en-US" dirty="0"/>
          </a:p>
        </p:txBody>
      </p:sp>
    </p:spTree>
    <p:extLst>
      <p:ext uri="{BB962C8B-B14F-4D97-AF65-F5344CB8AC3E}">
        <p14:creationId xmlns:p14="http://schemas.microsoft.com/office/powerpoint/2010/main" val="1089861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to be followed</a:t>
            </a:r>
            <a:endParaRPr lang="en-US" dirty="0"/>
          </a:p>
        </p:txBody>
      </p:sp>
      <p:sp>
        <p:nvSpPr>
          <p:cNvPr id="3" name="Content Placeholder 2"/>
          <p:cNvSpPr>
            <a:spLocks noGrp="1"/>
          </p:cNvSpPr>
          <p:nvPr>
            <p:ph idx="1"/>
          </p:nvPr>
        </p:nvSpPr>
        <p:spPr/>
        <p:txBody>
          <a:bodyPr>
            <a:normAutofit fontScale="92500" lnSpcReduction="10000"/>
          </a:bodyPr>
          <a:lstStyle/>
          <a:p>
            <a:r>
              <a:rPr lang="en-US" dirty="0"/>
              <a:t>Identifying </a:t>
            </a:r>
            <a:r>
              <a:rPr lang="en-US" u="sng" dirty="0"/>
              <a:t>relevant product market</a:t>
            </a:r>
            <a:r>
              <a:rPr lang="en-US" dirty="0"/>
              <a:t> and </a:t>
            </a:r>
            <a:r>
              <a:rPr lang="en-US" u="sng" dirty="0"/>
              <a:t>relevant geographical market </a:t>
            </a:r>
          </a:p>
          <a:p>
            <a:r>
              <a:rPr lang="en-US" u="sng" dirty="0"/>
              <a:t>Assessment of the dominance</a:t>
            </a:r>
            <a:r>
              <a:rPr lang="en-US" dirty="0"/>
              <a:t> of the enterprise/ group in question</a:t>
            </a:r>
          </a:p>
          <a:p>
            <a:r>
              <a:rPr lang="en-US" dirty="0"/>
              <a:t>Determining whether the dominant enterprise has </a:t>
            </a:r>
            <a:r>
              <a:rPr lang="en-US" u="sng" dirty="0"/>
              <a:t>pursued any activity</a:t>
            </a:r>
            <a:r>
              <a:rPr lang="en-US" dirty="0"/>
              <a:t> that is abusive in nature </a:t>
            </a:r>
            <a:r>
              <a:rPr lang="en-US" dirty="0" err="1"/>
              <a:t>i.e</a:t>
            </a:r>
            <a:r>
              <a:rPr lang="en-US" dirty="0"/>
              <a:t> identifying if the enterprise used its dominance to abuse the market or its competitors or its consumers</a:t>
            </a:r>
          </a:p>
          <a:p>
            <a:pPr marL="0" indent="0">
              <a:buNone/>
            </a:pPr>
            <a:r>
              <a:rPr lang="en-US" sz="2800" dirty="0"/>
              <a:t>What is my market </a:t>
            </a:r>
            <a:r>
              <a:rPr lang="en-US" sz="2800" dirty="0">
                <a:sym typeface="Wingdings" panose="05000000000000000000" pitchFamily="2" charset="2"/>
              </a:rPr>
              <a:t> Am I dominant? Am I abusive?</a:t>
            </a:r>
            <a:endParaRPr lang="en-US" sz="2800" dirty="0"/>
          </a:p>
          <a:p>
            <a:endParaRPr lang="en-US" dirty="0"/>
          </a:p>
        </p:txBody>
      </p:sp>
    </p:spTree>
    <p:extLst>
      <p:ext uri="{BB962C8B-B14F-4D97-AF65-F5344CB8AC3E}">
        <p14:creationId xmlns:p14="http://schemas.microsoft.com/office/powerpoint/2010/main" val="1153807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Relevant market</a:t>
            </a:r>
            <a:endParaRPr lang="en-US" dirty="0"/>
          </a:p>
        </p:txBody>
      </p:sp>
      <p:sp>
        <p:nvSpPr>
          <p:cNvPr id="3" name="Content Placeholder 2"/>
          <p:cNvSpPr>
            <a:spLocks noGrp="1"/>
          </p:cNvSpPr>
          <p:nvPr>
            <p:ph idx="1"/>
          </p:nvPr>
        </p:nvSpPr>
        <p:spPr/>
        <p:txBody>
          <a:bodyPr/>
          <a:lstStyle/>
          <a:p>
            <a:r>
              <a:rPr lang="en-US" u="sng" dirty="0" smtClean="0"/>
              <a:t>Relevant Product Market: </a:t>
            </a:r>
          </a:p>
          <a:p>
            <a:pPr>
              <a:buFont typeface="Wingdings" panose="05000000000000000000" pitchFamily="2" charset="2"/>
              <a:buChar char="ü"/>
            </a:pPr>
            <a:r>
              <a:rPr lang="en-US" dirty="0" smtClean="0"/>
              <a:t>What are the substitutes available?</a:t>
            </a:r>
          </a:p>
          <a:p>
            <a:pPr>
              <a:buFont typeface="Wingdings" panose="05000000000000000000" pitchFamily="2" charset="2"/>
              <a:buChar char="ü"/>
            </a:pPr>
            <a:r>
              <a:rPr lang="en-US" u="sng" dirty="0" smtClean="0"/>
              <a:t>Real estate High end residential buildings</a:t>
            </a:r>
            <a:r>
              <a:rPr lang="en-US" dirty="0" smtClean="0"/>
              <a:t> </a:t>
            </a:r>
          </a:p>
          <a:p>
            <a:pPr>
              <a:buFont typeface="Wingdings" panose="05000000000000000000" pitchFamily="2" charset="2"/>
              <a:buChar char="ü"/>
            </a:pPr>
            <a:r>
              <a:rPr lang="en-US" dirty="0" smtClean="0"/>
              <a:t>High end was not an economic calculation but based on prudence. It considered factors like: size of the building, reputation of the builder, location, quality, customer’s willingness to pay etc.</a:t>
            </a:r>
          </a:p>
          <a:p>
            <a:endParaRPr lang="en-US" dirty="0" smtClean="0"/>
          </a:p>
        </p:txBody>
      </p:sp>
    </p:spTree>
    <p:extLst>
      <p:ext uri="{BB962C8B-B14F-4D97-AF65-F5344CB8AC3E}">
        <p14:creationId xmlns:p14="http://schemas.microsoft.com/office/powerpoint/2010/main" val="4130081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u="sng" dirty="0" smtClean="0"/>
              <a:t>Relevant Geographical Market:</a:t>
            </a:r>
          </a:p>
          <a:p>
            <a:pPr>
              <a:buFont typeface="Wingdings" panose="05000000000000000000" pitchFamily="2" charset="2"/>
              <a:buChar char="ü"/>
            </a:pPr>
            <a:r>
              <a:rPr lang="en-US" dirty="0" smtClean="0"/>
              <a:t>What is the area under which conditions of competition are homogeneous?</a:t>
            </a:r>
          </a:p>
          <a:p>
            <a:pPr>
              <a:buFont typeface="Wingdings" panose="05000000000000000000" pitchFamily="2" charset="2"/>
              <a:buChar char="ü"/>
            </a:pPr>
            <a:r>
              <a:rPr lang="en-US" u="sng" dirty="0" smtClean="0"/>
              <a:t>Gurgaon</a:t>
            </a:r>
          </a:p>
          <a:p>
            <a:pPr>
              <a:buFont typeface="Wingdings" panose="05000000000000000000" pitchFamily="2" charset="2"/>
              <a:buChar char="ü"/>
            </a:pPr>
            <a:r>
              <a:rPr lang="en-US" dirty="0" smtClean="0"/>
              <a:t>The CCI held that the decision on the part of the consumer to buy such accommodation at this location is not easily substitutable with a decision to purchase a similar accommodation in another geographic location</a:t>
            </a:r>
          </a:p>
          <a:p>
            <a:pPr>
              <a:buFont typeface="Wingdings" panose="05000000000000000000" pitchFamily="2" charset="2"/>
              <a:buChar char="ü"/>
            </a:pPr>
            <a:r>
              <a:rPr lang="en-US" dirty="0" smtClean="0"/>
              <a:t>THE RELEVANT MARKET therefore was HIGH END RESIDENTIAL APARTMENTS IN GURGAON</a:t>
            </a:r>
          </a:p>
          <a:p>
            <a:endParaRPr lang="en-US" dirty="0"/>
          </a:p>
        </p:txBody>
      </p:sp>
    </p:spTree>
    <p:extLst>
      <p:ext uri="{BB962C8B-B14F-4D97-AF65-F5344CB8AC3E}">
        <p14:creationId xmlns:p14="http://schemas.microsoft.com/office/powerpoint/2010/main" val="1852472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Dominant Position</a:t>
            </a:r>
            <a:endParaRPr lang="en-US" dirty="0"/>
          </a:p>
        </p:txBody>
      </p:sp>
      <p:sp>
        <p:nvSpPr>
          <p:cNvPr id="3" name="Content Placeholder 2"/>
          <p:cNvSpPr>
            <a:spLocks noGrp="1"/>
          </p:cNvSpPr>
          <p:nvPr>
            <p:ph idx="1"/>
          </p:nvPr>
        </p:nvSpPr>
        <p:spPr/>
        <p:txBody>
          <a:bodyPr/>
          <a:lstStyle/>
          <a:p>
            <a:r>
              <a:rPr lang="en-US" dirty="0" smtClean="0"/>
              <a:t>The current Act does not have a clear predefined economic criterion like the old MRTP Act to determine dominant position. </a:t>
            </a:r>
          </a:p>
          <a:p>
            <a:r>
              <a:rPr lang="en-US" dirty="0" smtClean="0"/>
              <a:t>This has been deliberately left open ended and can be decided by the CCI based on s. 19 (4). </a:t>
            </a:r>
          </a:p>
        </p:txBody>
      </p:sp>
    </p:spTree>
    <p:extLst>
      <p:ext uri="{BB962C8B-B14F-4D97-AF65-F5344CB8AC3E}">
        <p14:creationId xmlns:p14="http://schemas.microsoft.com/office/powerpoint/2010/main" val="15063136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TotalTime>
  <Words>1469</Words>
  <Application>Microsoft Office PowerPoint</Application>
  <PresentationFormat>On-screen Show (4:3)</PresentationFormat>
  <Paragraphs>102</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Abuse of Dominant Position (Cases)</vt:lpstr>
      <vt:lpstr>Belaire Apartment Owners’ Association v. DLF Ltd. And HUDA</vt:lpstr>
      <vt:lpstr>PowerPoint Presentation</vt:lpstr>
      <vt:lpstr>s. 19(4) read with s.4 (2)</vt:lpstr>
      <vt:lpstr>main issues discussed by CCI </vt:lpstr>
      <vt:lpstr>Steps to be followed</vt:lpstr>
      <vt:lpstr>Relevant market</vt:lpstr>
      <vt:lpstr>PowerPoint Presentation</vt:lpstr>
      <vt:lpstr>Dominant Position</vt:lpstr>
      <vt:lpstr>  The factors mentioned in 19(4) are:  </vt:lpstr>
      <vt:lpstr> CCI found: </vt:lpstr>
      <vt:lpstr>PowerPoint Presentation</vt:lpstr>
      <vt:lpstr>Was there an abuse of DP?</vt:lpstr>
      <vt:lpstr>PowerPoint Presentation</vt:lpstr>
      <vt:lpstr>PowerPoint Presentation</vt:lpstr>
      <vt:lpstr>Indian Exhibition Industry Association v. Ministry of Commerce &amp; Industry and ITPO</vt:lpstr>
      <vt:lpstr>PowerPoint Presentation</vt:lpstr>
      <vt:lpstr>PowerPoint Presentation</vt:lpstr>
      <vt:lpstr>PowerPoint Presentation</vt:lpstr>
      <vt:lpstr>Relevant market</vt:lpstr>
      <vt:lpstr>Dominance</vt:lpstr>
      <vt:lpstr>Abuse</vt:lpstr>
      <vt:lpstr>PowerPoint Presentation</vt:lpstr>
      <vt:lpstr>PowerPoint Presentation</vt:lpstr>
      <vt:lpstr>MCX Stock exchange Ltd. v. National Stock Exchange of India</vt:lpstr>
      <vt:lpstr>Fast track call cab Pvt. Ltd &amp; Meru travel solutions Pvt. Ltd v. ANI technologies Pvt. Ltd</vt:lpstr>
      <vt:lpstr>Matrimony.com v. Google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Abuse of Dominant Position (Cases)</dc:title>
  <dc:creator>Carishma Singh</dc:creator>
  <cp:lastModifiedBy>Windows User</cp:lastModifiedBy>
  <cp:revision>20</cp:revision>
  <dcterms:created xsi:type="dcterms:W3CDTF">2006-08-16T00:00:00Z</dcterms:created>
  <dcterms:modified xsi:type="dcterms:W3CDTF">2020-04-22T12:28:12Z</dcterms:modified>
</cp:coreProperties>
</file>